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96" r:id="rId4"/>
    <p:sldId id="298" r:id="rId5"/>
    <p:sldId id="299" r:id="rId6"/>
    <p:sldId id="319" r:id="rId7"/>
    <p:sldId id="320" r:id="rId8"/>
    <p:sldId id="301" r:id="rId9"/>
    <p:sldId id="305" r:id="rId10"/>
    <p:sldId id="321" r:id="rId11"/>
    <p:sldId id="322" r:id="rId12"/>
    <p:sldId id="323" r:id="rId13"/>
    <p:sldId id="316" r:id="rId14"/>
    <p:sldId id="324" r:id="rId15"/>
    <p:sldId id="325" r:id="rId16"/>
    <p:sldId id="306" r:id="rId17"/>
    <p:sldId id="307" r:id="rId18"/>
    <p:sldId id="308" r:id="rId19"/>
    <p:sldId id="326" r:id="rId20"/>
    <p:sldId id="327" r:id="rId21"/>
    <p:sldId id="328" r:id="rId22"/>
    <p:sldId id="329" r:id="rId23"/>
    <p:sldId id="330" r:id="rId24"/>
    <p:sldId id="331" r:id="rId25"/>
    <p:sldId id="332" r:id="rId26"/>
    <p:sldId id="333" r:id="rId27"/>
    <p:sldId id="334" r:id="rId28"/>
    <p:sldId id="335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7" d="100"/>
          <a:sy n="87" d="100"/>
        </p:scale>
        <p:origin x="528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2022-05-31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994759" y="1982450"/>
            <a:ext cx="439094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55D5B"/>
                </a:solidFill>
              </a:rPr>
              <a:t>프로젝트</a:t>
            </a:r>
            <a:r>
              <a:rPr lang="en-US" altLang="ko-KR" sz="4400" dirty="0">
                <a:solidFill>
                  <a:srgbClr val="655D5B"/>
                </a:solidFill>
              </a:rPr>
              <a:t>2.</a:t>
            </a:r>
          </a:p>
          <a:p>
            <a:r>
              <a:rPr lang="ko-KR" altLang="en-US" sz="4400" dirty="0">
                <a:solidFill>
                  <a:srgbClr val="655D5B"/>
                </a:solidFill>
              </a:rPr>
              <a:t>다른 문자 맞추기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94759" y="1646306"/>
            <a:ext cx="1919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54F4D"/>
                </a:solidFill>
              </a:rPr>
              <a:t>비젼시스템</a:t>
            </a:r>
            <a:r>
              <a:rPr lang="ko-KR" altLang="en-US" sz="1600" dirty="0">
                <a:solidFill>
                  <a:srgbClr val="554F4D"/>
                </a:solidFill>
              </a:rPr>
              <a:t> 및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9F63-DAD3-4F17-8174-9E0C2D01F3A4}"/>
              </a:ext>
            </a:extLst>
          </p:cNvPr>
          <p:cNvSpPr txBox="1"/>
          <p:nvPr/>
        </p:nvSpPr>
        <p:spPr>
          <a:xfrm>
            <a:off x="8026704" y="5245291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2017161096 </a:t>
            </a:r>
            <a:r>
              <a:rPr lang="ko-KR" altLang="en-US" sz="1600" dirty="0">
                <a:solidFill>
                  <a:srgbClr val="554F4D"/>
                </a:solidFill>
              </a:rPr>
              <a:t>이재화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13291" y="642304"/>
            <a:ext cx="5844641" cy="5557520"/>
            <a:chOff x="5415280" y="650240"/>
            <a:chExt cx="5744661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2289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템플릿 매칭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638489" y="3329898"/>
            <a:ext cx="3752671" cy="11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문자가 </a:t>
            </a:r>
            <a:r>
              <a:rPr lang="en-US" altLang="ko-KR" sz="2000" dirty="0"/>
              <a:t>2</a:t>
            </a:r>
            <a:r>
              <a:rPr lang="ko-KR" altLang="en-US" sz="2000" dirty="0" err="1"/>
              <a:t>개인경우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각 문자에 대해 템플릿 매칭</a:t>
            </a: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F200A1C-9AB2-4591-B762-AA73D275F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52" y="2027877"/>
            <a:ext cx="17420615" cy="6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295598800" descr="EMB000021b8167d">
            <a:extLst>
              <a:ext uri="{FF2B5EF4-FFF2-40B4-BE49-F238E27FC236}">
                <a16:creationId xmlns:a16="http://schemas.microsoft.com/office/drawing/2014/main" id="{4E82D953-CF8F-45E7-8A91-2A744FC76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353" y="2485077"/>
            <a:ext cx="6276924" cy="3274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41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13291" y="642304"/>
            <a:ext cx="5844641" cy="5557520"/>
            <a:chOff x="5415280" y="650240"/>
            <a:chExt cx="5744661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2289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템플릿 매칭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638489" y="3329898"/>
            <a:ext cx="3752671" cy="117320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문자가 </a:t>
            </a:r>
            <a:r>
              <a:rPr lang="en-US" altLang="ko-KR" sz="2000" dirty="0"/>
              <a:t>2</a:t>
            </a:r>
            <a:r>
              <a:rPr lang="ko-KR" altLang="en-US" sz="2000" dirty="0" err="1"/>
              <a:t>개인경우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각 문자에 대해 템플릿 매칭</a:t>
            </a: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F200A1C-9AB2-4591-B762-AA73D275F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52" y="2027877"/>
            <a:ext cx="17420615" cy="6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0" name="_x295598584" descr="EMB000021b8167e">
            <a:extLst>
              <a:ext uri="{FF2B5EF4-FFF2-40B4-BE49-F238E27FC236}">
                <a16:creationId xmlns:a16="http://schemas.microsoft.com/office/drawing/2014/main" id="{FE5D1448-0F5E-4963-8662-ED9DC85D22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8642" y="2310029"/>
            <a:ext cx="6618626" cy="3448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_x295600312" descr="EMB000021b8167f">
            <a:extLst>
              <a:ext uri="{FF2B5EF4-FFF2-40B4-BE49-F238E27FC236}">
                <a16:creationId xmlns:a16="http://schemas.microsoft.com/office/drawing/2014/main" id="{573239E2-EC1F-46E6-AF51-5ACBAA7A61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2737" y="3621985"/>
            <a:ext cx="874497" cy="80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3">
            <a:extLst>
              <a:ext uri="{FF2B5EF4-FFF2-40B4-BE49-F238E27FC236}">
                <a16:creationId xmlns:a16="http://schemas.microsoft.com/office/drawing/2014/main" id="{5BD0917C-F6DF-46ED-AE75-3779DAAA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8642" y="18528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91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13291" y="642304"/>
            <a:ext cx="5844641" cy="5557520"/>
            <a:chOff x="5415280" y="650240"/>
            <a:chExt cx="5744661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2289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템플릿 매칭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638489" y="2774650"/>
            <a:ext cx="3752671" cy="228370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문자가 </a:t>
            </a:r>
            <a:r>
              <a:rPr lang="en-US" altLang="ko-KR" sz="2000" dirty="0"/>
              <a:t>2</a:t>
            </a:r>
            <a:r>
              <a:rPr lang="ko-KR" altLang="en-US" sz="2000" dirty="0" err="1"/>
              <a:t>개인경우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각 문자에 대해 템플릿 매칭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매칭이 한번도 안 된 글자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-&gt; </a:t>
            </a:r>
            <a:r>
              <a:rPr lang="ko-KR" altLang="en-US" sz="2000" dirty="0"/>
              <a:t>다른 </a:t>
            </a:r>
            <a:r>
              <a:rPr lang="ko-KR" altLang="en-US" sz="2000" dirty="0" err="1"/>
              <a:t>한글자</a:t>
            </a:r>
            <a:r>
              <a:rPr lang="ko-KR" altLang="en-US" sz="2000" dirty="0"/>
              <a:t> 반전 출력</a:t>
            </a: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1F200A1C-9AB2-4591-B762-AA73D275FF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56352" y="2027877"/>
            <a:ext cx="17420615" cy="67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BD0917C-F6DF-46ED-AE75-3779DAAA2A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28642" y="18528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4" name="_x295604632" descr="EMB000021b81680">
            <a:extLst>
              <a:ext uri="{FF2B5EF4-FFF2-40B4-BE49-F238E27FC236}">
                <a16:creationId xmlns:a16="http://schemas.microsoft.com/office/drawing/2014/main" id="{C79C64CC-2B4F-46D2-B34A-DF8B766C4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595" y="3492320"/>
            <a:ext cx="1075784" cy="85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_x295602616" descr="EMB000021b81681">
            <a:extLst>
              <a:ext uri="{FF2B5EF4-FFF2-40B4-BE49-F238E27FC236}">
                <a16:creationId xmlns:a16="http://schemas.microsoft.com/office/drawing/2014/main" id="{853D98D4-9D0A-42A7-A820-9CE2751D97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5692" y="2629544"/>
            <a:ext cx="6210548" cy="3268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3">
            <a:extLst>
              <a:ext uri="{FF2B5EF4-FFF2-40B4-BE49-F238E27FC236}">
                <a16:creationId xmlns:a16="http://schemas.microsoft.com/office/drawing/2014/main" id="{D96ACCE1-0EDB-4EB3-952B-185620A320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0119" y="19803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46136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F04E314-BCC7-4AEF-BD3D-5B5F20988D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6752" y="1873141"/>
            <a:ext cx="3629025" cy="4057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4EFFFE5-2096-4DB2-9893-5A2945DAC7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6109" y="1799201"/>
            <a:ext cx="4229100" cy="264795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2BBE0D0-F93B-44FA-8E48-DB042A35F9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81712" y="1678048"/>
            <a:ext cx="4903354" cy="470557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C5F394A-AA91-4BB6-BD62-36204562A89A}"/>
              </a:ext>
            </a:extLst>
          </p:cNvPr>
          <p:cNvSpPr txBox="1"/>
          <p:nvPr/>
        </p:nvSpPr>
        <p:spPr>
          <a:xfrm>
            <a:off x="2916178" y="5741580"/>
            <a:ext cx="365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ko-KR" altLang="en-US" dirty="0">
                <a:solidFill>
                  <a:srgbClr val="554F4D"/>
                </a:solidFill>
              </a:rPr>
              <a:t>기존 코드에서 </a:t>
            </a:r>
            <a:r>
              <a:rPr lang="en-US" altLang="ko-KR" dirty="0" err="1">
                <a:solidFill>
                  <a:srgbClr val="554F4D"/>
                </a:solidFill>
              </a:rPr>
              <a:t>rgb</a:t>
            </a:r>
            <a:r>
              <a:rPr lang="en-US" altLang="ko-KR" dirty="0">
                <a:solidFill>
                  <a:srgbClr val="554F4D"/>
                </a:solidFill>
              </a:rPr>
              <a:t> 3</a:t>
            </a:r>
            <a:r>
              <a:rPr lang="ko-KR" altLang="en-US" dirty="0">
                <a:solidFill>
                  <a:srgbClr val="554F4D"/>
                </a:solidFill>
              </a:rPr>
              <a:t>채널로 변경</a:t>
            </a:r>
          </a:p>
        </p:txBody>
      </p:sp>
    </p:spTree>
    <p:extLst>
      <p:ext uri="{BB962C8B-B14F-4D97-AF65-F5344CB8AC3E}">
        <p14:creationId xmlns:p14="http://schemas.microsoft.com/office/powerpoint/2010/main" val="425575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DDE1D78-2ED7-40A5-9D94-381332F95B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732" y="1800922"/>
            <a:ext cx="4689187" cy="479262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3D34F86-F892-4976-AF28-F4864DC830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25945" y="1880641"/>
            <a:ext cx="3592224" cy="463896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B22F2FD3-99D1-4724-A5CD-FB5104900A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9468" y="1944154"/>
            <a:ext cx="3674113" cy="4649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400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F1C044B8-E6B5-4EDA-982B-EEB8F2E5D3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840" y="1923890"/>
            <a:ext cx="4133850" cy="378142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5E524C2-AE1D-49CD-9D5E-87B1045B2C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497" y="1862869"/>
            <a:ext cx="4129807" cy="4163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666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pic>
        <p:nvPicPr>
          <p:cNvPr id="9217" name="_x295562872" descr="EMB000021b81682">
            <a:extLst>
              <a:ext uri="{FF2B5EF4-FFF2-40B4-BE49-F238E27FC236}">
                <a16:creationId xmlns:a16="http://schemas.microsoft.com/office/drawing/2014/main" id="{AB95D905-5822-40DD-8526-5A7835ED76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629" y="2851954"/>
            <a:ext cx="5400675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4">
            <a:extLst>
              <a:ext uri="{FF2B5EF4-FFF2-40B4-BE49-F238E27FC236}">
                <a16:creationId xmlns:a16="http://schemas.microsoft.com/office/drawing/2014/main" id="{7A3A2124-9777-44B6-81D9-81A21E1EA0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2420" y="685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9" name="_x295587496" descr="EMB000021b81683">
            <a:extLst>
              <a:ext uri="{FF2B5EF4-FFF2-40B4-BE49-F238E27FC236}">
                <a16:creationId xmlns:a16="http://schemas.microsoft.com/office/drawing/2014/main" id="{D4FDB229-09F2-4A5E-BF8C-BC6483FE2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6576" y="2851954"/>
            <a:ext cx="5400675" cy="2373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5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22DC0E6-A1CD-4287-BE7D-C3C4437EF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2" name="_x295587928" descr="EMB000021b81686">
            <a:extLst>
              <a:ext uri="{FF2B5EF4-FFF2-40B4-BE49-F238E27FC236}">
                <a16:creationId xmlns:a16="http://schemas.microsoft.com/office/drawing/2014/main" id="{FFA6838F-8333-4201-996A-66E83B7995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729" y="2749550"/>
            <a:ext cx="5400675" cy="233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_x295595200" descr="EMB000021b81687">
            <a:extLst>
              <a:ext uri="{FF2B5EF4-FFF2-40B4-BE49-F238E27FC236}">
                <a16:creationId xmlns:a16="http://schemas.microsoft.com/office/drawing/2014/main" id="{7A1E8B9B-FAFD-4D17-86C3-50A3B95B0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1153" y="2743200"/>
            <a:ext cx="5400675" cy="234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89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6" name="_x295587496" descr="EMB000021b81688">
            <a:extLst>
              <a:ext uri="{FF2B5EF4-FFF2-40B4-BE49-F238E27FC236}">
                <a16:creationId xmlns:a16="http://schemas.microsoft.com/office/drawing/2014/main" id="{2A8A41D2-D22B-4FAD-B0D1-11A9F7E348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785" y="2620554"/>
            <a:ext cx="5400675" cy="231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295595200" descr="EMB000021b81689">
            <a:extLst>
              <a:ext uri="{FF2B5EF4-FFF2-40B4-BE49-F238E27FC236}">
                <a16:creationId xmlns:a16="http://schemas.microsoft.com/office/drawing/2014/main" id="{822DAA3E-A062-4CAE-A839-D853445AA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620554"/>
            <a:ext cx="5400675" cy="2301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11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0" name="_x295588360" descr="EMB000021b8168a">
            <a:extLst>
              <a:ext uri="{FF2B5EF4-FFF2-40B4-BE49-F238E27FC236}">
                <a16:creationId xmlns:a16="http://schemas.microsoft.com/office/drawing/2014/main" id="{C5E642F1-BE1B-4874-B70D-D5CBF8CEB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88" y="2549116"/>
            <a:ext cx="5400675" cy="2386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295593184" descr="EMB000021b8168b">
            <a:extLst>
              <a:ext uri="{FF2B5EF4-FFF2-40B4-BE49-F238E27FC236}">
                <a16:creationId xmlns:a16="http://schemas.microsoft.com/office/drawing/2014/main" id="{A7532AE4-EFAC-41E8-9A2C-EDC482F8D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93" y="2549116"/>
            <a:ext cx="54006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3880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95584112" descr="EMB000021b8165f">
            <a:extLst>
              <a:ext uri="{FF2B5EF4-FFF2-40B4-BE49-F238E27FC236}">
                <a16:creationId xmlns:a16="http://schemas.microsoft.com/office/drawing/2014/main" id="{77E44E54-F137-4CEE-BDA5-55B4DAC0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5" y="-7936"/>
            <a:ext cx="7477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CFB945-2B14-48FA-AFD4-594053CC2AE3}"/>
              </a:ext>
            </a:extLst>
          </p:cNvPr>
          <p:cNvSpPr/>
          <p:nvPr/>
        </p:nvSpPr>
        <p:spPr>
          <a:xfrm>
            <a:off x="4724399" y="0"/>
            <a:ext cx="7585390" cy="7058225"/>
          </a:xfrm>
          <a:prstGeom prst="rect">
            <a:avLst/>
          </a:prstGeom>
          <a:gradFill flip="none" rotWithShape="1">
            <a:gsLst>
              <a:gs pos="32000">
                <a:srgbClr val="F4EDEA">
                  <a:alpha val="30000"/>
                </a:srgbClr>
              </a:gs>
              <a:gs pos="12000">
                <a:schemeClr val="bg1"/>
              </a:gs>
              <a:gs pos="23000">
                <a:schemeClr val="bg1">
                  <a:alpha val="73000"/>
                </a:schemeClr>
              </a:gs>
              <a:gs pos="54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988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30540" y="3195235"/>
              <a:ext cx="5270520" cy="117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1. </a:t>
              </a:r>
              <a:r>
                <a:rPr lang="ko-KR" altLang="en-US" sz="2000" dirty="0" err="1"/>
                <a:t>그라데이션</a:t>
              </a:r>
              <a:r>
                <a:rPr lang="ko-KR" altLang="en-US" sz="2000" dirty="0"/>
                <a:t> 처리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2. </a:t>
              </a:r>
              <a:r>
                <a:rPr lang="ko-KR" altLang="en-US" sz="2000" dirty="0"/>
                <a:t>글자는 일정한 간격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템플릿 매칭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1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314" name="_x295561936" descr="EMB000021b8168c">
            <a:extLst>
              <a:ext uri="{FF2B5EF4-FFF2-40B4-BE49-F238E27FC236}">
                <a16:creationId xmlns:a16="http://schemas.microsoft.com/office/drawing/2014/main" id="{8ACD9CF2-B87E-4FAB-93D3-3FF8C26410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706" y="2306558"/>
            <a:ext cx="5400675" cy="265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3" name="_x295562944" descr="EMB000021b8168d">
            <a:extLst>
              <a:ext uri="{FF2B5EF4-FFF2-40B4-BE49-F238E27FC236}">
                <a16:creationId xmlns:a16="http://schemas.microsoft.com/office/drawing/2014/main" id="{146A593A-7766-4EBC-8394-C300606F5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7619" y="2306558"/>
            <a:ext cx="5400675" cy="2644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8191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8" name="_x295616008" descr="EMB000021b8168e">
            <a:extLst>
              <a:ext uri="{FF2B5EF4-FFF2-40B4-BE49-F238E27FC236}">
                <a16:creationId xmlns:a16="http://schemas.microsoft.com/office/drawing/2014/main" id="{93F7D4E6-9C0E-420B-A3D9-CDC2BAEF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8" y="2380395"/>
            <a:ext cx="5400675" cy="2787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7" name="_x295561576" descr="EMB000021b8168f">
            <a:extLst>
              <a:ext uri="{FF2B5EF4-FFF2-40B4-BE49-F238E27FC236}">
                <a16:creationId xmlns:a16="http://schemas.microsoft.com/office/drawing/2014/main" id="{6D1771D7-8854-4329-8C15-5A90F534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356582"/>
            <a:ext cx="5400675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337" name="_x295561576" descr="EMB000021b8168f">
            <a:extLst>
              <a:ext uri="{FF2B5EF4-FFF2-40B4-BE49-F238E27FC236}">
                <a16:creationId xmlns:a16="http://schemas.microsoft.com/office/drawing/2014/main" id="{6D1771D7-8854-4329-8C15-5A90F534A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356582"/>
            <a:ext cx="5400675" cy="281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B17BCFC-65F1-404C-A87C-88C115E649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468" y="2203205"/>
            <a:ext cx="4191000" cy="329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95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2" name="_x295586992" descr="EMB000021b81690">
            <a:extLst>
              <a:ext uri="{FF2B5EF4-FFF2-40B4-BE49-F238E27FC236}">
                <a16:creationId xmlns:a16="http://schemas.microsoft.com/office/drawing/2014/main" id="{4614F08F-4FE2-4DF0-9F71-B3DCB88A36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7493" y="2720300"/>
            <a:ext cx="5400675" cy="2347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1" name="_x295588360" descr="EMB000021b81691">
            <a:extLst>
              <a:ext uri="{FF2B5EF4-FFF2-40B4-BE49-F238E27FC236}">
                <a16:creationId xmlns:a16="http://schemas.microsoft.com/office/drawing/2014/main" id="{9C7EFC6D-057D-497E-8D3B-B354D415F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430" y="2720300"/>
            <a:ext cx="5400675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2117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0D6617-A147-4D2C-80A9-9F0C2E2FF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6" y="1225374"/>
            <a:ext cx="9601200" cy="231457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DFD9E805-6C4F-4C5E-9F9B-E2CC4482F6F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881"/>
          <a:stretch/>
        </p:blipFill>
        <p:spPr>
          <a:xfrm>
            <a:off x="5882054" y="1330827"/>
            <a:ext cx="4202292" cy="22002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3F8242C-ED6F-4AD4-9B8A-593AFC8D81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96" y="3864952"/>
            <a:ext cx="9658350" cy="215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387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156B7FA-B104-4DF7-A04A-A9D082B19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2099084"/>
            <a:ext cx="3581400" cy="3962400"/>
          </a:xfrm>
          <a:prstGeom prst="rect">
            <a:avLst/>
          </a:prstGeom>
        </p:spPr>
      </p:pic>
      <p:pic>
        <p:nvPicPr>
          <p:cNvPr id="22" name="_x295588360" descr="EMB000021b81691">
            <a:extLst>
              <a:ext uri="{FF2B5EF4-FFF2-40B4-BE49-F238E27FC236}">
                <a16:creationId xmlns:a16="http://schemas.microsoft.com/office/drawing/2014/main" id="{3A24BD53-E5B9-40C9-9661-5C8E3A670E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528" y="2781846"/>
            <a:ext cx="5400675" cy="233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F73E0386-9922-4763-A9C9-7CE631B15F77}"/>
              </a:ext>
            </a:extLst>
          </p:cNvPr>
          <p:cNvCxnSpPr/>
          <p:nvPr/>
        </p:nvCxnSpPr>
        <p:spPr>
          <a:xfrm>
            <a:off x="546528" y="3138854"/>
            <a:ext cx="5400675" cy="0"/>
          </a:xfrm>
          <a:prstGeom prst="line">
            <a:avLst/>
          </a:prstGeom>
          <a:ln w="349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570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E8E3044-E71D-45B6-9847-A095A7EF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7410" name="_x295566904" descr="EMB000021b81692">
            <a:extLst>
              <a:ext uri="{FF2B5EF4-FFF2-40B4-BE49-F238E27FC236}">
                <a16:creationId xmlns:a16="http://schemas.microsoft.com/office/drawing/2014/main" id="{ACC5F5BA-C7DA-4DC9-BE5A-FD8371D21C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374" y="2720300"/>
            <a:ext cx="5400675" cy="2398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09" name="_x295567480" descr="EMB000021b81693">
            <a:extLst>
              <a:ext uri="{FF2B5EF4-FFF2-40B4-BE49-F238E27FC236}">
                <a16:creationId xmlns:a16="http://schemas.microsoft.com/office/drawing/2014/main" id="{EC587231-3188-4641-92AE-F099CBAF2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953" y="2720300"/>
            <a:ext cx="5400675" cy="239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0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E8E3044-E71D-45B6-9847-A095A7EF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C22743-BB0F-484E-B812-0E2582A2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_x295581880" descr="EMB000021b81694">
            <a:extLst>
              <a:ext uri="{FF2B5EF4-FFF2-40B4-BE49-F238E27FC236}">
                <a16:creationId xmlns:a16="http://schemas.microsoft.com/office/drawing/2014/main" id="{232CB88D-C684-464F-9FFC-9DEBB9D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841258"/>
            <a:ext cx="5400675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1" name="_x295584616" descr="EMB000021b81695">
            <a:extLst>
              <a:ext uri="{FF2B5EF4-FFF2-40B4-BE49-F238E27FC236}">
                <a16:creationId xmlns:a16="http://schemas.microsoft.com/office/drawing/2014/main" id="{61298971-2C8A-46C7-94A6-12FB6F6D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3" y="2842846"/>
            <a:ext cx="5400675" cy="22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17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548A128-5E5D-4807-B7F2-C956456E25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BDE69644-1F22-49C1-A82E-E7FE5D6207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87C504E-AA27-49AE-A542-042193CF52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2CFEEAF-0AEA-4A8F-8441-22C7E9438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57432245-35C5-4A52-A72D-3F04FBC85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EE8E3044-E71D-45B6-9847-A095A7EF97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6CC22743-BB0F-484E-B812-0E2582A25F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82" name="_x295581880" descr="EMB000021b81694">
            <a:extLst>
              <a:ext uri="{FF2B5EF4-FFF2-40B4-BE49-F238E27FC236}">
                <a16:creationId xmlns:a16="http://schemas.microsoft.com/office/drawing/2014/main" id="{232CB88D-C684-464F-9FFC-9DEBB9DBDC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150" y="2841258"/>
            <a:ext cx="5400675" cy="228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1" name="_x295584616" descr="EMB000021b81695">
            <a:extLst>
              <a:ext uri="{FF2B5EF4-FFF2-40B4-BE49-F238E27FC236}">
                <a16:creationId xmlns:a16="http://schemas.microsoft.com/office/drawing/2014/main" id="{61298971-2C8A-46C7-94A6-12FB6F6DA3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23" y="2842846"/>
            <a:ext cx="5400675" cy="2282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D5D3934-8920-44FB-9AF7-4FE8602DD5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2701" y="2090291"/>
            <a:ext cx="2865194" cy="42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1294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135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글자 검출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7E021-2EFD-4839-B23C-F995A6B9177E}"/>
              </a:ext>
            </a:extLst>
          </p:cNvPr>
          <p:cNvSpPr txBox="1"/>
          <p:nvPr/>
        </p:nvSpPr>
        <p:spPr>
          <a:xfrm>
            <a:off x="6273699" y="2809771"/>
            <a:ext cx="465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글자가 일정한 간격으로 있으므로</a:t>
            </a:r>
            <a:endParaRPr lang="en-US" altLang="ko-KR" sz="2100" spc="-150" dirty="0">
              <a:solidFill>
                <a:srgbClr val="554F4D"/>
              </a:solidFill>
            </a:endParaRPr>
          </a:p>
          <a:p>
            <a:pPr algn="just"/>
            <a:r>
              <a:rPr lang="en-US" altLang="ko-KR" sz="2100" spc="-150" dirty="0">
                <a:solidFill>
                  <a:srgbClr val="554F4D"/>
                </a:solidFill>
              </a:rPr>
              <a:t>-&gt;</a:t>
            </a:r>
            <a:r>
              <a:rPr lang="ko-KR" altLang="en-US" sz="2100" spc="-150" dirty="0">
                <a:solidFill>
                  <a:srgbClr val="554F4D"/>
                </a:solidFill>
              </a:rPr>
              <a:t>히스토그램을 이용한 문자 검출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94BE26-DB1C-4B18-AE92-075E52C7E03B}"/>
              </a:ext>
            </a:extLst>
          </p:cNvPr>
          <p:cNvSpPr txBox="1"/>
          <p:nvPr/>
        </p:nvSpPr>
        <p:spPr>
          <a:xfrm>
            <a:off x="6273699" y="4038356"/>
            <a:ext cx="46507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배경색과 글자색은 확연히 구분</a:t>
            </a:r>
            <a:endParaRPr lang="en-US" altLang="ko-KR" sz="2100" spc="-150" dirty="0">
              <a:solidFill>
                <a:srgbClr val="554F4D"/>
              </a:solidFill>
            </a:endParaRPr>
          </a:p>
          <a:p>
            <a:pPr algn="just"/>
            <a:r>
              <a:rPr lang="en-US" altLang="ko-KR" sz="2100" spc="-150" dirty="0">
                <a:solidFill>
                  <a:srgbClr val="554F4D"/>
                </a:solidFill>
              </a:rPr>
              <a:t>-&gt;RGB </a:t>
            </a:r>
            <a:r>
              <a:rPr lang="ko-KR" altLang="en-US" sz="2100" spc="-150" dirty="0">
                <a:solidFill>
                  <a:srgbClr val="554F4D"/>
                </a:solidFill>
              </a:rPr>
              <a:t>영상을 </a:t>
            </a:r>
            <a:r>
              <a:rPr lang="en-US" altLang="ko-KR" sz="2100" spc="-150" dirty="0">
                <a:solidFill>
                  <a:srgbClr val="554F4D"/>
                </a:solidFill>
              </a:rPr>
              <a:t>2</a:t>
            </a:r>
            <a:r>
              <a:rPr lang="ko-KR" altLang="en-US" sz="2100" spc="-150" dirty="0" err="1">
                <a:solidFill>
                  <a:srgbClr val="554F4D"/>
                </a:solidFill>
              </a:rPr>
              <a:t>진처리하여</a:t>
            </a:r>
            <a:r>
              <a:rPr lang="ko-KR" altLang="en-US" sz="2100" spc="-150" dirty="0">
                <a:solidFill>
                  <a:srgbClr val="554F4D"/>
                </a:solidFill>
              </a:rPr>
              <a:t> </a:t>
            </a:r>
            <a:endParaRPr lang="en-US" altLang="ko-KR" sz="2100" spc="-150" dirty="0">
              <a:solidFill>
                <a:srgbClr val="554F4D"/>
              </a:solidFill>
            </a:endParaRPr>
          </a:p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배경과 글자처리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02130C-897C-4793-84F9-44A732CF8A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1E8B1D7-2DCE-4379-A11E-7AA503B1CCC1}"/>
              </a:ext>
            </a:extLst>
          </p:cNvPr>
          <p:cNvSpPr/>
          <p:nvPr/>
        </p:nvSpPr>
        <p:spPr>
          <a:xfrm>
            <a:off x="4879643" y="294471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B4EFAB7-7A69-445F-884C-2C1A69993487}"/>
              </a:ext>
            </a:extLst>
          </p:cNvPr>
          <p:cNvSpPr/>
          <p:nvPr/>
        </p:nvSpPr>
        <p:spPr>
          <a:xfrm>
            <a:off x="4880115" y="41655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그래픽 255" descr="말풍선">
            <a:extLst>
              <a:ext uri="{FF2B5EF4-FFF2-40B4-BE49-F238E27FC236}">
                <a16:creationId xmlns:a16="http://schemas.microsoft.com/office/drawing/2014/main" id="{005C81BD-43D3-4513-BE44-AE8EEF95D8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8810" y="3886200"/>
            <a:ext cx="914400" cy="914400"/>
          </a:xfrm>
          <a:prstGeom prst="rect">
            <a:avLst/>
          </a:prstGeom>
        </p:spPr>
      </p:pic>
      <p:pic>
        <p:nvPicPr>
          <p:cNvPr id="273" name="그래픽 272" descr="카메라">
            <a:extLst>
              <a:ext uri="{FF2B5EF4-FFF2-40B4-BE49-F238E27FC236}">
                <a16:creationId xmlns:a16="http://schemas.microsoft.com/office/drawing/2014/main" id="{43188B30-31E4-4E17-A3BF-EEC6D2DB5A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26738" y="2625462"/>
            <a:ext cx="770384" cy="77038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AE751D2-B755-4A47-AF6A-648C2B0165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7601" y="2176835"/>
            <a:ext cx="2495550" cy="27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209111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영상 </a:t>
              </a:r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진화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3157817"/>
              <a:ext cx="5270520" cy="26530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RGB</a:t>
              </a:r>
              <a:r>
                <a:rPr lang="ko-KR" altLang="en-US" sz="2000" dirty="0"/>
                <a:t>를 그레이 스케일로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R*0.299, G*0.587, B*0.114 </a:t>
              </a:r>
              <a:r>
                <a:rPr lang="ko-KR" altLang="en-US" sz="2000" dirty="0"/>
                <a:t>가중치에 따라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픽셀에 합함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일정한 임계치에 따라 </a:t>
              </a:r>
              <a:r>
                <a:rPr lang="en-US" altLang="ko-KR" sz="2000" dirty="0"/>
                <a:t>2</a:t>
              </a:r>
              <a:r>
                <a:rPr lang="ko-KR" altLang="en-US" sz="2000" dirty="0"/>
                <a:t>진화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글자영역은 항상 검은색이 되도록 설정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82295C4-5C33-4313-9FE0-19D0C6AB3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1591" y="642304"/>
            <a:ext cx="469582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365788"/>
            <a:ext cx="5813837" cy="5834036"/>
            <a:chOff x="5415280" y="373724"/>
            <a:chExt cx="5714385" cy="583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41928" y="373724"/>
              <a:ext cx="1193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진화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41928" y="1278281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B06B28-68F5-424E-80B0-9C818E642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295591888" descr="EMB000021b8166a">
            <a:extLst>
              <a:ext uri="{FF2B5EF4-FFF2-40B4-BE49-F238E27FC236}">
                <a16:creationId xmlns:a16="http://schemas.microsoft.com/office/drawing/2014/main" id="{72EF78AB-2AFB-47E1-961C-9007F2237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987" y="2651673"/>
            <a:ext cx="5400675" cy="237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:a16="http://schemas.microsoft.com/office/drawing/2014/main" id="{C2A29AAE-87E3-4EFB-AFB2-2C1F4F296F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219447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295592032" descr="EMB000021b8166b">
            <a:extLst>
              <a:ext uri="{FF2B5EF4-FFF2-40B4-BE49-F238E27FC236}">
                <a16:creationId xmlns:a16="http://schemas.microsoft.com/office/drawing/2014/main" id="{BC292E26-831A-49C8-ABB0-C0F062B97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651673"/>
            <a:ext cx="5400675" cy="238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376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365788"/>
            <a:ext cx="5813837" cy="5834036"/>
            <a:chOff x="5415280" y="373724"/>
            <a:chExt cx="5714385" cy="583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41928" y="373724"/>
              <a:ext cx="119303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2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진화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41928" y="1278281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6B06B28-68F5-424E-80B0-9C818E642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DEEE9C60-D03C-4A13-ACC7-23F81E14C1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7972" y="189484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295590880" descr="EMB000021b8166e">
            <a:extLst>
              <a:ext uri="{FF2B5EF4-FFF2-40B4-BE49-F238E27FC236}">
                <a16:creationId xmlns:a16="http://schemas.microsoft.com/office/drawing/2014/main" id="{B106152B-635A-4E01-BB4D-620DEA7B9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1165" y="2638399"/>
            <a:ext cx="5400675" cy="241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321160-E0B6-48F2-BE4D-4376C158FD28}"/>
              </a:ext>
            </a:extLst>
          </p:cNvPr>
          <p:cNvSpPr txBox="1"/>
          <p:nvPr/>
        </p:nvSpPr>
        <p:spPr>
          <a:xfrm>
            <a:off x="536902" y="2857922"/>
            <a:ext cx="46728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ko-KR" sz="3600" dirty="0">
                <a:solidFill>
                  <a:srgbClr val="554F4D"/>
                </a:solidFill>
              </a:rPr>
              <a:t>2</a:t>
            </a:r>
            <a:r>
              <a:rPr lang="ko-KR" altLang="en-US" sz="3600" dirty="0">
                <a:solidFill>
                  <a:srgbClr val="554F4D"/>
                </a:solidFill>
              </a:rPr>
              <a:t>진화를 통해 </a:t>
            </a:r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계산에 용이</a:t>
            </a:r>
            <a:endParaRPr lang="en-US" altLang="ko-KR" sz="3600" dirty="0">
              <a:solidFill>
                <a:srgbClr val="554F4D"/>
              </a:solidFill>
            </a:endParaRPr>
          </a:p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글자와 배경영역 구분</a:t>
            </a:r>
          </a:p>
        </p:txBody>
      </p:sp>
    </p:spTree>
    <p:extLst>
      <p:ext uri="{BB962C8B-B14F-4D97-AF65-F5344CB8AC3E}">
        <p14:creationId xmlns:p14="http://schemas.microsoft.com/office/powerpoint/2010/main" val="344777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_x295584112" descr="EMB000021b8165f">
            <a:extLst>
              <a:ext uri="{FF2B5EF4-FFF2-40B4-BE49-F238E27FC236}">
                <a16:creationId xmlns:a16="http://schemas.microsoft.com/office/drawing/2014/main" id="{77E44E54-F137-4CEE-BDA5-55B4DAC00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975" y="-7936"/>
            <a:ext cx="74778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CFB945-2B14-48FA-AFD4-594053CC2AE3}"/>
              </a:ext>
            </a:extLst>
          </p:cNvPr>
          <p:cNvSpPr/>
          <p:nvPr/>
        </p:nvSpPr>
        <p:spPr>
          <a:xfrm>
            <a:off x="4724399" y="0"/>
            <a:ext cx="7585390" cy="7058225"/>
          </a:xfrm>
          <a:prstGeom prst="rect">
            <a:avLst/>
          </a:prstGeom>
          <a:gradFill flip="none" rotWithShape="1">
            <a:gsLst>
              <a:gs pos="32000">
                <a:srgbClr val="F4EDEA">
                  <a:alpha val="30000"/>
                </a:srgbClr>
              </a:gs>
              <a:gs pos="12000">
                <a:schemeClr val="bg1"/>
              </a:gs>
              <a:gs pos="23000">
                <a:schemeClr val="bg1">
                  <a:alpha val="73000"/>
                </a:schemeClr>
              </a:gs>
              <a:gs pos="54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988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30540" y="3195235"/>
              <a:ext cx="5270520" cy="117570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dirty="0">
                  <a:solidFill>
                    <a:srgbClr val="FF0000"/>
                  </a:solidFill>
                </a:rPr>
                <a:t>1. </a:t>
              </a:r>
              <a:r>
                <a:rPr lang="ko-KR" altLang="en-US" sz="2000" dirty="0" err="1">
                  <a:solidFill>
                    <a:srgbClr val="FF0000"/>
                  </a:solidFill>
                </a:rPr>
                <a:t>그라데이션</a:t>
              </a:r>
              <a:r>
                <a:rPr lang="ko-KR" altLang="en-US" sz="2000" dirty="0">
                  <a:solidFill>
                    <a:srgbClr val="FF0000"/>
                  </a:solidFill>
                </a:rPr>
                <a:t> 처리 </a:t>
              </a:r>
              <a:r>
                <a:rPr lang="en-US" altLang="ko-KR" sz="2000" dirty="0">
                  <a:solidFill>
                    <a:srgbClr val="FF0000"/>
                  </a:solidFill>
                </a:rPr>
                <a:t>V</a:t>
              </a:r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2. </a:t>
              </a:r>
              <a:r>
                <a:rPr lang="ko-KR" altLang="en-US" sz="2000" dirty="0"/>
                <a:t>글자는 일정한 간격</a:t>
              </a:r>
              <a:r>
                <a:rPr lang="en-US" altLang="ko-KR" sz="2000" dirty="0"/>
                <a:t>, </a:t>
              </a:r>
              <a:r>
                <a:rPr lang="ko-KR" altLang="en-US" sz="2000" dirty="0"/>
                <a:t>템플릿 매칭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1196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2692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문자영역 검출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3571458"/>
              <a:ext cx="5270520" cy="182575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3200" dirty="0"/>
                <a:t>2</a:t>
              </a:r>
              <a:r>
                <a:rPr lang="ko-KR" altLang="en-US" sz="3200" dirty="0"/>
                <a:t>진화된 영상으로부터</a:t>
              </a:r>
              <a:endParaRPr lang="en-US" altLang="ko-KR" sz="32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3200" dirty="0"/>
                <a:t>히스토그램을 계산</a:t>
              </a:r>
              <a:endParaRPr lang="en-US" altLang="ko-KR" sz="32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3200" dirty="0"/>
                <a:t>-&gt;</a:t>
              </a:r>
              <a:r>
                <a:rPr lang="ko-KR" altLang="en-US" sz="3200" dirty="0"/>
                <a:t>글자 영역 검출</a:t>
              </a:r>
              <a:endParaRPr lang="en-US" altLang="ko-KR" sz="32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08643E-1B58-42A4-A506-10EAF51F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6339" y="3429000"/>
            <a:ext cx="6665661" cy="241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10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20284" y="642304"/>
            <a:ext cx="5844641" cy="5557520"/>
            <a:chOff x="5415280" y="650240"/>
            <a:chExt cx="5744661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22896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템플릿 매칭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638489" y="3143982"/>
            <a:ext cx="3752671" cy="154503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문자가 하나인 경우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문자영역만 검출하면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템플릿 매칭만 하면 됨</a:t>
            </a: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95601248" descr="EMB000021b8167c">
            <a:extLst>
              <a:ext uri="{FF2B5EF4-FFF2-40B4-BE49-F238E27FC236}">
                <a16:creationId xmlns:a16="http://schemas.microsoft.com/office/drawing/2014/main" id="{E8045CFF-18BE-48F7-BBCD-162C101FF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669" y="2333686"/>
            <a:ext cx="6103950" cy="3649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</TotalTime>
  <Words>248</Words>
  <Application>Microsoft Office PowerPoint</Application>
  <PresentationFormat>와이드스크린</PresentationFormat>
  <Paragraphs>112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OWNER</cp:lastModifiedBy>
  <cp:revision>101</cp:revision>
  <dcterms:created xsi:type="dcterms:W3CDTF">2020-05-03T01:37:17Z</dcterms:created>
  <dcterms:modified xsi:type="dcterms:W3CDTF">2022-05-31T03:31:53Z</dcterms:modified>
</cp:coreProperties>
</file>